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86" r:id="rId3"/>
    <p:sldId id="258" r:id="rId4"/>
    <p:sldId id="381" r:id="rId5"/>
    <p:sldId id="383" r:id="rId6"/>
    <p:sldId id="380" r:id="rId7"/>
    <p:sldId id="265" r:id="rId8"/>
    <p:sldId id="261" r:id="rId9"/>
    <p:sldId id="262" r:id="rId10"/>
    <p:sldId id="260" r:id="rId11"/>
    <p:sldId id="384" r:id="rId12"/>
    <p:sldId id="270" r:id="rId13"/>
    <p:sldId id="271" r:id="rId14"/>
    <p:sldId id="272" r:id="rId15"/>
    <p:sldId id="273" r:id="rId16"/>
    <p:sldId id="382" r:id="rId17"/>
    <p:sldId id="385" r:id="rId18"/>
    <p:sldId id="278" r:id="rId19"/>
    <p:sldId id="279" r:id="rId20"/>
    <p:sldId id="280" r:id="rId21"/>
    <p:sldId id="281" r:id="rId22"/>
    <p:sldId id="284" r:id="rId23"/>
    <p:sldId id="283" r:id="rId24"/>
    <p:sldId id="282" r:id="rId25"/>
    <p:sldId id="266" r:id="rId26"/>
    <p:sldId id="267" r:id="rId27"/>
    <p:sldId id="285" r:id="rId28"/>
  </p:sldIdLst>
  <p:sldSz cx="9144000" cy="6858000" type="screen4x3"/>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218"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8971" y="1"/>
            <a:ext cx="2921582" cy="493633"/>
          </a:xfrm>
          <a:prstGeom prst="rect">
            <a:avLst/>
          </a:prstGeom>
        </p:spPr>
        <p:txBody>
          <a:bodyPr vert="horz" lIns="91440" tIns="45720" rIns="91440" bIns="45720" rtlCol="0"/>
          <a:lstStyle>
            <a:lvl1pPr algn="r">
              <a:defRPr sz="1200"/>
            </a:lvl1pPr>
          </a:lstStyle>
          <a:p>
            <a:fld id="{52984A69-29B8-4697-82FA-C3036FA3EF99}" type="datetimeFigureOut">
              <a:rPr lang="en-US" smtClean="0"/>
              <a:pPr/>
              <a:t>11/14/2019</a:t>
            </a:fld>
            <a:endParaRPr lang="en-GB" dirty="0"/>
          </a:p>
        </p:txBody>
      </p:sp>
      <p:sp>
        <p:nvSpPr>
          <p:cNvPr id="4" name="Slide Image Placeholder 3"/>
          <p:cNvSpPr>
            <a:spLocks noGrp="1" noRot="1" noChangeAspect="1"/>
          </p:cNvSpPr>
          <p:nvPr>
            <p:ph type="sldImg" idx="2"/>
          </p:nvPr>
        </p:nvSpPr>
        <p:spPr>
          <a:xfrm>
            <a:off x="901700" y="739775"/>
            <a:ext cx="4938713" cy="3703638"/>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689515"/>
            <a:ext cx="5393690" cy="44426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3633"/>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8971" y="9377317"/>
            <a:ext cx="2921582" cy="493633"/>
          </a:xfrm>
          <a:prstGeom prst="rect">
            <a:avLst/>
          </a:prstGeom>
        </p:spPr>
        <p:txBody>
          <a:bodyPr vert="horz" lIns="91440" tIns="45720" rIns="91440" bIns="45720" rtlCol="0" anchor="b"/>
          <a:lstStyle>
            <a:lvl1pPr algn="r">
              <a:defRPr sz="1200"/>
            </a:lvl1pPr>
          </a:lstStyle>
          <a:p>
            <a:fld id="{428A6666-40AB-41BA-87E9-87CFC766A9BF}" type="slidenum">
              <a:rPr lang="en-GB" smtClean="0"/>
              <a:pPr/>
              <a:t>‹#›</a:t>
            </a:fld>
            <a:endParaRPr lang="en-GB" dirty="0"/>
          </a:p>
        </p:txBody>
      </p:sp>
    </p:spTree>
    <p:extLst>
      <p:ext uri="{BB962C8B-B14F-4D97-AF65-F5344CB8AC3E}">
        <p14:creationId xmlns:p14="http://schemas.microsoft.com/office/powerpoint/2010/main" val="1200221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E674FE-53EB-4A6A-B5E3-DD7735CEE322}" type="slidenum">
              <a:rPr lang="en-US" smtClean="0"/>
              <a:pPr/>
              <a:t>5</a:t>
            </a:fld>
            <a:endParaRPr lang="en-US" dirty="0"/>
          </a:p>
        </p:txBody>
      </p:sp>
    </p:spTree>
    <p:extLst>
      <p:ext uri="{BB962C8B-B14F-4D97-AF65-F5344CB8AC3E}">
        <p14:creationId xmlns:p14="http://schemas.microsoft.com/office/powerpoint/2010/main" val="1161361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E674FE-53EB-4A6A-B5E3-DD7735CEE322}" type="slidenum">
              <a:rPr lang="en-US" smtClean="0"/>
              <a:pPr/>
              <a:t>17</a:t>
            </a:fld>
            <a:endParaRPr lang="en-US" dirty="0"/>
          </a:p>
        </p:txBody>
      </p:sp>
    </p:spTree>
    <p:extLst>
      <p:ext uri="{BB962C8B-B14F-4D97-AF65-F5344CB8AC3E}">
        <p14:creationId xmlns:p14="http://schemas.microsoft.com/office/powerpoint/2010/main" val="3902202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E674FE-53EB-4A6A-B5E3-DD7735CEE322}" type="slidenum">
              <a:rPr lang="en-US" smtClean="0"/>
              <a:pPr/>
              <a:t>24</a:t>
            </a:fld>
            <a:endParaRPr lang="en-US" dirty="0"/>
          </a:p>
        </p:txBody>
      </p:sp>
    </p:spTree>
    <p:extLst>
      <p:ext uri="{BB962C8B-B14F-4D97-AF65-F5344CB8AC3E}">
        <p14:creationId xmlns:p14="http://schemas.microsoft.com/office/powerpoint/2010/main" val="3203333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5732BB4-2E12-4487-8CDE-528BADF274FB}" type="datetimeFigureOut">
              <a:rPr lang="en-US" smtClean="0"/>
              <a:pPr/>
              <a:t>11/14/2019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CABA142-C485-438F-97A3-A788303BCABA}"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732BB4-2E12-4487-8CDE-528BADF274FB}" type="datetimeFigureOut">
              <a:rPr lang="en-US" smtClean="0"/>
              <a:pPr/>
              <a:t>11/14/2019</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ABA142-C485-438F-97A3-A788303BCABA}"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roar.uel.ac.uk/3865/"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wrc.ac.uk/projects/documents/CostsofchildcareJuly2013.pdf" TargetMode="External"/><Relationship Id="rId2" Type="http://schemas.openxmlformats.org/officeDocument/2006/relationships/hyperlink" Target="http://www.cwrc.ac.uk/news/documents/CostsofchildcareJuly2013.pdf" TargetMode="External"/><Relationship Id="rId1" Type="http://schemas.openxmlformats.org/officeDocument/2006/relationships/slideLayout" Target="../slideLayouts/slideLayout2.xml"/><Relationship Id="rId4" Type="http://schemas.openxmlformats.org/officeDocument/2006/relationships/hyperlink" Target="http://www.startstrong.ie/files/Childcare_Business_or_Profession_Full_Report_Web_Vers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Early Childhood Education and Care policy: Systems analysis and marketisation </a:t>
            </a:r>
            <a:br>
              <a:rPr lang="en-GB" dirty="0"/>
            </a:br>
            <a:r>
              <a:rPr lang="en-GB" sz="3100" b="1" dirty="0"/>
              <a:t>ED7414 – Week 8</a:t>
            </a:r>
          </a:p>
        </p:txBody>
      </p:sp>
      <p:sp>
        <p:nvSpPr>
          <p:cNvPr id="3" name="Subtitle 2"/>
          <p:cNvSpPr>
            <a:spLocks noGrp="1"/>
          </p:cNvSpPr>
          <p:nvPr>
            <p:ph type="subTitle" idx="1"/>
          </p:nvPr>
        </p:nvSpPr>
        <p:spPr/>
        <p:txBody>
          <a:bodyPr>
            <a:normAutofit fontScale="70000" lnSpcReduction="20000"/>
          </a:bodyPr>
          <a:lstStyle/>
          <a:p>
            <a:endParaRPr lang="en-GB" dirty="0"/>
          </a:p>
          <a:p>
            <a:r>
              <a:rPr lang="en-GB" b="1" dirty="0"/>
              <a:t>Professor Eva Lloyd’s slides</a:t>
            </a:r>
          </a:p>
          <a:p>
            <a:r>
              <a:rPr lang="en-GB" b="1" dirty="0"/>
              <a:t>Delivered by Dr Jenny Robson with some additional slides</a:t>
            </a:r>
          </a:p>
          <a:p>
            <a:r>
              <a:rPr lang="en-GB" b="1" dirty="0"/>
              <a:t>Monday 14 November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DA171-14EF-4D41-A1E9-E8E0160F27E5}"/>
              </a:ext>
            </a:extLst>
          </p:cNvPr>
          <p:cNvSpPr>
            <a:spLocks noGrp="1"/>
          </p:cNvSpPr>
          <p:nvPr>
            <p:ph type="title"/>
          </p:nvPr>
        </p:nvSpPr>
        <p:spPr/>
        <p:txBody>
          <a:bodyPr/>
          <a:lstStyle/>
          <a:p>
            <a:pPr algn="l"/>
            <a:r>
              <a:rPr lang="en-GB" dirty="0"/>
              <a:t>Learning outcomes for today</a:t>
            </a:r>
          </a:p>
        </p:txBody>
      </p:sp>
      <p:sp>
        <p:nvSpPr>
          <p:cNvPr id="3" name="Content Placeholder 2">
            <a:extLst>
              <a:ext uri="{FF2B5EF4-FFF2-40B4-BE49-F238E27FC236}">
                <a16:creationId xmlns:a16="http://schemas.microsoft.com/office/drawing/2014/main" id="{BE20EBD9-ADB1-4474-A059-8EF8618F7122}"/>
              </a:ext>
            </a:extLst>
          </p:cNvPr>
          <p:cNvSpPr>
            <a:spLocks noGrp="1"/>
          </p:cNvSpPr>
          <p:nvPr>
            <p:ph idx="1"/>
          </p:nvPr>
        </p:nvSpPr>
        <p:spPr/>
        <p:txBody>
          <a:bodyPr/>
          <a:lstStyle/>
          <a:p>
            <a:r>
              <a:rPr lang="en-GB" dirty="0"/>
              <a:t>Apply systems theory and theoretical perspectives on marketisation to critically examine policy and its implementation (LO4 and LO6).</a:t>
            </a:r>
          </a:p>
          <a:p>
            <a:r>
              <a:rPr lang="en-GB" dirty="0"/>
              <a:t>Critically reflect on how ECEC policy in the UK context (e.g. 30 hours for working parents, 15 hours for disadvantaged two year olds) affects children, parents and practitioners (LO3, LO1)</a:t>
            </a:r>
          </a:p>
        </p:txBody>
      </p:sp>
    </p:spTree>
    <p:extLst>
      <p:ext uri="{BB962C8B-B14F-4D97-AF65-F5344CB8AC3E}">
        <p14:creationId xmlns:p14="http://schemas.microsoft.com/office/powerpoint/2010/main" val="1508581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Outline of presentation</a:t>
            </a:r>
          </a:p>
        </p:txBody>
      </p:sp>
      <p:sp>
        <p:nvSpPr>
          <p:cNvPr id="3" name="Content Placeholder 2"/>
          <p:cNvSpPr>
            <a:spLocks noGrp="1"/>
          </p:cNvSpPr>
          <p:nvPr>
            <p:ph idx="1"/>
          </p:nvPr>
        </p:nvSpPr>
        <p:spPr/>
        <p:txBody>
          <a:bodyPr/>
          <a:lstStyle/>
          <a:p>
            <a:pPr algn="just"/>
            <a:r>
              <a:rPr lang="en-GB" sz="2800" dirty="0"/>
              <a:t>What is an early childhood system?</a:t>
            </a:r>
          </a:p>
          <a:p>
            <a:pPr algn="just"/>
            <a:r>
              <a:rPr lang="en-GB" sz="2800" dirty="0"/>
              <a:t>How to deliver quality, equitable and sustainable services for young children?</a:t>
            </a:r>
          </a:p>
          <a:p>
            <a:pPr algn="just"/>
            <a:r>
              <a:rPr lang="en-GB" sz="2800" dirty="0"/>
              <a:t>Marketised early childhood service systems</a:t>
            </a:r>
          </a:p>
          <a:p>
            <a:pPr algn="just"/>
            <a:r>
              <a:rPr lang="en-GB" sz="2800" dirty="0"/>
              <a:t>Alternative models: beyond markets</a:t>
            </a:r>
          </a:p>
          <a:p>
            <a:endParaRPr lang="en-GB" dirty="0"/>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F15FD4-9AEF-4939-B170-484A877FCEF9}"/>
              </a:ext>
            </a:extLst>
          </p:cNvPr>
          <p:cNvSpPr>
            <a:spLocks noGrp="1"/>
          </p:cNvSpPr>
          <p:nvPr>
            <p:ph type="title"/>
          </p:nvPr>
        </p:nvSpPr>
        <p:spPr/>
        <p:txBody>
          <a:bodyPr>
            <a:normAutofit/>
          </a:bodyPr>
          <a:lstStyle/>
          <a:p>
            <a:r>
              <a:rPr lang="en-GB" dirty="0"/>
              <a:t>Systems Theory – introduction and applying the theory</a:t>
            </a:r>
          </a:p>
        </p:txBody>
      </p:sp>
      <p:sp>
        <p:nvSpPr>
          <p:cNvPr id="5" name="Text Placeholder 4">
            <a:extLst>
              <a:ext uri="{FF2B5EF4-FFF2-40B4-BE49-F238E27FC236}">
                <a16:creationId xmlns:a16="http://schemas.microsoft.com/office/drawing/2014/main" id="{8D995C50-9A58-471B-A25E-09AACA9F031A}"/>
              </a:ext>
            </a:extLst>
          </p:cNvPr>
          <p:cNvSpPr>
            <a:spLocks noGrp="1"/>
          </p:cNvSpPr>
          <p:nvPr>
            <p:ph type="body" idx="1"/>
          </p:nvPr>
        </p:nvSpPr>
        <p:spPr/>
        <p:txBody>
          <a:bodyPr/>
          <a:lstStyle/>
          <a:p>
            <a:r>
              <a:rPr lang="en-GB" dirty="0"/>
              <a:t>Part 1</a:t>
            </a:r>
          </a:p>
        </p:txBody>
      </p:sp>
    </p:spTree>
    <p:extLst>
      <p:ext uri="{BB962C8B-B14F-4D97-AF65-F5344CB8AC3E}">
        <p14:creationId xmlns:p14="http://schemas.microsoft.com/office/powerpoint/2010/main" val="1155314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B050"/>
                </a:solidFill>
              </a:rPr>
              <a:t>Discussion Point</a:t>
            </a:r>
          </a:p>
        </p:txBody>
      </p:sp>
      <p:sp>
        <p:nvSpPr>
          <p:cNvPr id="3" name="Content Placeholder 2"/>
          <p:cNvSpPr>
            <a:spLocks noGrp="1"/>
          </p:cNvSpPr>
          <p:nvPr>
            <p:ph idx="1"/>
          </p:nvPr>
        </p:nvSpPr>
        <p:spPr>
          <a:xfrm>
            <a:off x="457200" y="1268760"/>
            <a:ext cx="8229600" cy="5589240"/>
          </a:xfrm>
        </p:spPr>
        <p:txBody>
          <a:bodyPr>
            <a:normAutofit/>
          </a:bodyPr>
          <a:lstStyle/>
          <a:p>
            <a:pPr marL="0" lvl="0" indent="0" algn="just">
              <a:buNone/>
            </a:pPr>
            <a:r>
              <a:rPr lang="en-US" sz="2800" dirty="0">
                <a:solidFill>
                  <a:srgbClr val="00B050"/>
                </a:solidFill>
              </a:rPr>
              <a:t>What is the English ECEC system for children aged 0 to 5 as determined by government policy?</a:t>
            </a:r>
          </a:p>
          <a:p>
            <a:pPr marL="0" lvl="0" indent="0" algn="just">
              <a:buNone/>
            </a:pPr>
            <a:r>
              <a:rPr lang="en-US" sz="2800" dirty="0">
                <a:solidFill>
                  <a:srgbClr val="00B050"/>
                </a:solidFill>
              </a:rPr>
              <a:t>Focus on understanding complexity, component parts, relationships and characteristics of the system.</a:t>
            </a:r>
          </a:p>
          <a:p>
            <a:pPr marL="0" lvl="0" indent="0" algn="just">
              <a:buNone/>
            </a:pPr>
            <a:r>
              <a:rPr lang="en-US" sz="2800" dirty="0"/>
              <a:t>	</a:t>
            </a:r>
          </a:p>
          <a:p>
            <a:pPr marL="514350" lvl="0" indent="-514350" algn="just">
              <a:buNone/>
            </a:pPr>
            <a:r>
              <a:rPr lang="en-US" sz="2800" dirty="0"/>
              <a:t>			</a:t>
            </a:r>
            <a:r>
              <a:rPr lang="en-US" sz="2800" i="1" dirty="0"/>
              <a:t>           </a:t>
            </a:r>
          </a:p>
        </p:txBody>
      </p:sp>
    </p:spTree>
    <p:extLst>
      <p:ext uri="{BB962C8B-B14F-4D97-AF65-F5344CB8AC3E}">
        <p14:creationId xmlns:p14="http://schemas.microsoft.com/office/powerpoint/2010/main" val="666952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075" y="581025"/>
            <a:ext cx="7181850" cy="569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4800" y="381000"/>
            <a:ext cx="8077200" cy="369332"/>
          </a:xfrm>
          <a:prstGeom prst="rect">
            <a:avLst/>
          </a:prstGeom>
          <a:noFill/>
        </p:spPr>
        <p:txBody>
          <a:bodyPr wrap="square" rtlCol="0">
            <a:spAutoFit/>
          </a:bodyPr>
          <a:lstStyle/>
          <a:p>
            <a:r>
              <a:rPr lang="en-GB" dirty="0"/>
              <a:t>A conceptual map of the Early Childhood Education system (</a:t>
            </a:r>
            <a:r>
              <a:rPr lang="en-GB" dirty="0" err="1"/>
              <a:t>Kagan</a:t>
            </a:r>
            <a:r>
              <a:rPr lang="en-GB" dirty="0"/>
              <a:t>, 2016)</a:t>
            </a:r>
          </a:p>
        </p:txBody>
      </p:sp>
    </p:spTree>
    <p:extLst>
      <p:ext uri="{BB962C8B-B14F-4D97-AF65-F5344CB8AC3E}">
        <p14:creationId xmlns:p14="http://schemas.microsoft.com/office/powerpoint/2010/main" val="26724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What is systems theory?</a:t>
            </a:r>
          </a:p>
        </p:txBody>
      </p:sp>
      <p:sp>
        <p:nvSpPr>
          <p:cNvPr id="3" name="Content Placeholder 2"/>
          <p:cNvSpPr>
            <a:spLocks noGrp="1"/>
          </p:cNvSpPr>
          <p:nvPr>
            <p:ph idx="1"/>
          </p:nvPr>
        </p:nvSpPr>
        <p:spPr/>
        <p:txBody>
          <a:bodyPr>
            <a:normAutofit fontScale="25000" lnSpcReduction="20000"/>
          </a:bodyPr>
          <a:lstStyle/>
          <a:p>
            <a:pPr algn="just">
              <a:buNone/>
            </a:pPr>
            <a:r>
              <a:rPr lang="en-GB" dirty="0"/>
              <a:t>	</a:t>
            </a:r>
            <a:r>
              <a:rPr lang="en-GB" sz="11200" dirty="0"/>
              <a:t>...systems theory is a paradigmatic perspective that views all phenomena </a:t>
            </a:r>
            <a:r>
              <a:rPr lang="en-GB" sz="11200" u="sng" dirty="0"/>
              <a:t>as a web of relationships </a:t>
            </a:r>
            <a:r>
              <a:rPr lang="en-GB" sz="11200" dirty="0"/>
              <a:t>among elements, a system...It suggests that all systems, whether social, biological, or even electrical, share common properties and patterns of interactions that can be examined to better understand complex phenomena. In examining </a:t>
            </a:r>
            <a:r>
              <a:rPr lang="en-GB" sz="11200" u="sng" dirty="0"/>
              <a:t>regularly interacting elements</a:t>
            </a:r>
            <a:r>
              <a:rPr lang="en-GB" sz="11200" dirty="0"/>
              <a:t> (laws, models, principles, activities, institutions, people), </a:t>
            </a:r>
            <a:r>
              <a:rPr lang="en-GB" sz="11200" u="sng" dirty="0"/>
              <a:t>systems theory suggests that individual parts cannot be fully understood when they are separated from the whole</a:t>
            </a:r>
            <a:r>
              <a:rPr lang="en-GB" sz="11200" dirty="0"/>
              <a:t>		</a:t>
            </a:r>
          </a:p>
          <a:p>
            <a:pPr algn="just">
              <a:buNone/>
            </a:pPr>
            <a:r>
              <a:rPr lang="en-GB" sz="11200" dirty="0"/>
              <a:t>			                             (</a:t>
            </a:r>
            <a:r>
              <a:rPr lang="en-GB" sz="11200" i="1" dirty="0"/>
              <a:t>Kagan et al, 2016, p. 163</a:t>
            </a:r>
            <a:r>
              <a:rPr lang="en-GB" sz="11200" dirty="0"/>
              <a:t>)</a:t>
            </a:r>
          </a:p>
          <a:p>
            <a:pPr algn="just">
              <a:buNone/>
            </a:pPr>
            <a:endParaRPr lang="en-GB" sz="11200" dirty="0"/>
          </a:p>
          <a:p>
            <a:pPr algn="just">
              <a:buNone/>
            </a:pPr>
            <a:endParaRPr lang="en-GB" sz="11200" dirty="0"/>
          </a:p>
          <a:p>
            <a:pPr algn="just">
              <a:buNone/>
            </a:pPr>
            <a:endParaRPr lang="en-GB" sz="3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Applying systems theory in early childhood research</a:t>
            </a:r>
          </a:p>
        </p:txBody>
      </p:sp>
      <p:sp>
        <p:nvSpPr>
          <p:cNvPr id="3" name="Content Placeholder 2"/>
          <p:cNvSpPr>
            <a:spLocks noGrp="1"/>
          </p:cNvSpPr>
          <p:nvPr>
            <p:ph idx="1"/>
          </p:nvPr>
        </p:nvSpPr>
        <p:spPr>
          <a:xfrm>
            <a:off x="457200" y="1714488"/>
            <a:ext cx="8229600" cy="4411675"/>
          </a:xfrm>
        </p:spPr>
        <p:txBody>
          <a:bodyPr>
            <a:normAutofit fontScale="92500"/>
          </a:bodyPr>
          <a:lstStyle/>
          <a:p>
            <a:pPr algn="just">
              <a:buNone/>
            </a:pPr>
            <a:r>
              <a:rPr lang="en-GB" dirty="0"/>
              <a:t>	Systems theory generally, and new institutional theory specifically, differ from conventional thinking in that they are concerned with multiple institutions and phenomena including the laws, policies, regulations, guidelines, and institutional structures that shape the nature of services offered to young children and their families</a:t>
            </a:r>
          </a:p>
          <a:p>
            <a:pPr algn="just">
              <a:buNone/>
            </a:pPr>
            <a:r>
              <a:rPr lang="en-GB" dirty="0"/>
              <a:t>					     (</a:t>
            </a:r>
            <a:r>
              <a:rPr lang="en-GB" i="1" dirty="0"/>
              <a:t>Kagan et al, 2016: 164</a:t>
            </a:r>
            <a:r>
              <a:rPr lang="en-GB" dirty="0"/>
              <a:t>)</a:t>
            </a:r>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What is new institutional theory?</a:t>
            </a:r>
          </a:p>
        </p:txBody>
      </p:sp>
      <p:sp>
        <p:nvSpPr>
          <p:cNvPr id="3" name="Content Placeholder 2"/>
          <p:cNvSpPr>
            <a:spLocks noGrp="1"/>
          </p:cNvSpPr>
          <p:nvPr>
            <p:ph idx="1"/>
          </p:nvPr>
        </p:nvSpPr>
        <p:spPr/>
        <p:txBody>
          <a:bodyPr>
            <a:normAutofit fontScale="92500" lnSpcReduction="20000"/>
          </a:bodyPr>
          <a:lstStyle/>
          <a:p>
            <a:pPr algn="just">
              <a:buNone/>
            </a:pPr>
            <a:r>
              <a:rPr lang="en-GB" dirty="0"/>
              <a:t>	...new institutional theory stresses the fundamental role that institutions play in shaping the delivery of services... institutional theory allows us to examine child and family outcomes from the stance that they may accrue not only as a result of what children, families, and early childhood teachers do, but as a partial result of a complex (and somewhat understudied) array of </a:t>
            </a:r>
            <a:r>
              <a:rPr lang="en-GB" u="sng" dirty="0"/>
              <a:t>changing policies, non-familial institutions, and contexts</a:t>
            </a:r>
            <a:r>
              <a:rPr lang="en-GB" dirty="0"/>
              <a:t>.</a:t>
            </a:r>
          </a:p>
          <a:p>
            <a:pPr algn="just">
              <a:buNone/>
            </a:pPr>
            <a:r>
              <a:rPr lang="en-GB" dirty="0"/>
              <a:t>					        (</a:t>
            </a:r>
            <a:r>
              <a:rPr lang="en-GB" i="1" dirty="0"/>
              <a:t>Kagan et al, 2016: 164</a:t>
            </a:r>
            <a:r>
              <a:rPr lang="en-GB" dirty="0"/>
              <a:t>)</a:t>
            </a:r>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Equity, quality and sustainability: macro level ECEC system outcomes</a:t>
            </a:r>
          </a:p>
        </p:txBody>
      </p:sp>
      <p:sp>
        <p:nvSpPr>
          <p:cNvPr id="3" name="Content Placeholder 2"/>
          <p:cNvSpPr>
            <a:spLocks noGrp="1"/>
          </p:cNvSpPr>
          <p:nvPr>
            <p:ph idx="1"/>
          </p:nvPr>
        </p:nvSpPr>
        <p:spPr/>
        <p:txBody>
          <a:bodyPr>
            <a:normAutofit fontScale="85000" lnSpcReduction="10000"/>
          </a:bodyPr>
          <a:lstStyle/>
          <a:p>
            <a:pPr algn="just">
              <a:buNone/>
            </a:pPr>
            <a:r>
              <a:rPr lang="en-GB" dirty="0"/>
              <a:t>	Three macro-level system outcomes that transcend and influence child and family outcomes (Kagan, 2015). </a:t>
            </a:r>
          </a:p>
          <a:p>
            <a:pPr marL="571500" indent="-571500" algn="just">
              <a:buAutoNum type="romanLcParenBoth"/>
            </a:pPr>
            <a:r>
              <a:rPr lang="en-GB" dirty="0"/>
              <a:t>the quality of services and supports, </a:t>
            </a:r>
          </a:p>
          <a:p>
            <a:pPr marL="571500" indent="-571500" algn="just">
              <a:buAutoNum type="romanLcParenBoth"/>
            </a:pPr>
            <a:r>
              <a:rPr lang="en-GB" dirty="0"/>
              <a:t>their equitable distribution, </a:t>
            </a:r>
          </a:p>
          <a:p>
            <a:pPr marL="0" indent="0" algn="just">
              <a:buNone/>
            </a:pPr>
            <a:r>
              <a:rPr lang="en-GB" dirty="0"/>
              <a:t>(iii) their sustainability over time essential pre-requisites for successful child and family outcomes.</a:t>
            </a:r>
          </a:p>
          <a:p>
            <a:pPr marL="0" indent="0" algn="just">
              <a:buNone/>
            </a:pPr>
            <a:endParaRPr lang="en-GB" dirty="0"/>
          </a:p>
          <a:p>
            <a:pPr marL="0" indent="0" algn="just">
              <a:buNone/>
            </a:pPr>
            <a:r>
              <a:rPr lang="en-GB" dirty="0"/>
              <a:t> ‘As such, they become a focus for our analysis and, potentially, for other analyses of early childhood systems.’ (</a:t>
            </a:r>
            <a:r>
              <a:rPr lang="en-GB" i="1" dirty="0"/>
              <a:t>Kagan et al, 2016: 165)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73A6CA-5CD6-4989-93ED-B32492A5901B}"/>
              </a:ext>
            </a:extLst>
          </p:cNvPr>
          <p:cNvSpPr txBox="1"/>
          <p:nvPr/>
        </p:nvSpPr>
        <p:spPr>
          <a:xfrm>
            <a:off x="539552" y="476672"/>
            <a:ext cx="8064896" cy="3785652"/>
          </a:xfrm>
          <a:prstGeom prst="rect">
            <a:avLst/>
          </a:prstGeom>
          <a:noFill/>
        </p:spPr>
        <p:txBody>
          <a:bodyPr wrap="square" rtlCol="0">
            <a:spAutoFit/>
          </a:bodyPr>
          <a:lstStyle/>
          <a:p>
            <a:r>
              <a:rPr lang="en-GB" sz="4000" dirty="0">
                <a:solidFill>
                  <a:srgbClr val="00B050"/>
                </a:solidFill>
              </a:rPr>
              <a:t>Points for reflection: </a:t>
            </a:r>
          </a:p>
          <a:p>
            <a:endParaRPr lang="en-GB" sz="4000" dirty="0">
              <a:solidFill>
                <a:srgbClr val="00B050"/>
              </a:solidFill>
            </a:endParaRPr>
          </a:p>
          <a:p>
            <a:r>
              <a:rPr lang="en-GB" sz="4000" dirty="0">
                <a:solidFill>
                  <a:srgbClr val="00B050"/>
                </a:solidFill>
              </a:rPr>
              <a:t>As we consider the system level outcomes consider whether the English ECEC system achieves these system level outcomes?</a:t>
            </a:r>
          </a:p>
        </p:txBody>
      </p:sp>
    </p:spTree>
    <p:extLst>
      <p:ext uri="{BB962C8B-B14F-4D97-AF65-F5344CB8AC3E}">
        <p14:creationId xmlns:p14="http://schemas.microsoft.com/office/powerpoint/2010/main" val="418690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Systems theory and equity</a:t>
            </a:r>
          </a:p>
        </p:txBody>
      </p:sp>
      <p:sp>
        <p:nvSpPr>
          <p:cNvPr id="3" name="Content Placeholder 2"/>
          <p:cNvSpPr>
            <a:spLocks noGrp="1"/>
          </p:cNvSpPr>
          <p:nvPr>
            <p:ph idx="1"/>
          </p:nvPr>
        </p:nvSpPr>
        <p:spPr/>
        <p:txBody>
          <a:bodyPr>
            <a:normAutofit fontScale="92500" lnSpcReduction="10000"/>
          </a:bodyPr>
          <a:lstStyle/>
          <a:p>
            <a:pPr algn="just">
              <a:buNone/>
            </a:pPr>
            <a:r>
              <a:rPr lang="en-GB" dirty="0"/>
              <a:t>	</a:t>
            </a:r>
            <a:r>
              <a:rPr lang="en-GB" sz="3000" dirty="0"/>
              <a:t>The way in which a country regards its obligation to young children is embedded in its socio-cultural history, defining not only what services should be delivered, but also how and to whom they are delivered (</a:t>
            </a:r>
            <a:r>
              <a:rPr lang="en-GB" sz="3000" i="1" dirty="0"/>
              <a:t>Kagan et al, 2016: 170</a:t>
            </a:r>
            <a:r>
              <a:rPr lang="en-GB" sz="3000" dirty="0"/>
              <a:t>)</a:t>
            </a:r>
          </a:p>
          <a:p>
            <a:pPr algn="just"/>
            <a:endParaRPr lang="en-GB" sz="3000" dirty="0"/>
          </a:p>
          <a:p>
            <a:pPr algn="just"/>
            <a:r>
              <a:rPr lang="en-GB" sz="3000" dirty="0"/>
              <a:t>Equitable access to services</a:t>
            </a:r>
          </a:p>
          <a:p>
            <a:pPr algn="just"/>
            <a:r>
              <a:rPr lang="en-GB" sz="3000" dirty="0"/>
              <a:t>Equitable distribution of budgets</a:t>
            </a:r>
          </a:p>
          <a:p>
            <a:pPr algn="just"/>
            <a:r>
              <a:rPr lang="en-GB" sz="3000" dirty="0"/>
              <a:t>Equitable distribution and remuneration of personnel</a:t>
            </a:r>
          </a:p>
          <a:p>
            <a:pPr algn="just">
              <a:buNone/>
            </a:pPr>
            <a:r>
              <a:rPr lang="en-GB" sz="3000" dirty="0"/>
              <a:t>						(</a:t>
            </a:r>
            <a:r>
              <a:rPr lang="en-GB" sz="3000" i="1" dirty="0"/>
              <a:t>Kagan et al, 2016: 173</a:t>
            </a:r>
            <a:r>
              <a:rPr lang="en-GB" sz="3000"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Systems theory and quality</a:t>
            </a:r>
          </a:p>
        </p:txBody>
      </p:sp>
      <p:sp>
        <p:nvSpPr>
          <p:cNvPr id="3" name="Content Placeholder 2"/>
          <p:cNvSpPr>
            <a:spLocks noGrp="1"/>
          </p:cNvSpPr>
          <p:nvPr>
            <p:ph idx="1"/>
          </p:nvPr>
        </p:nvSpPr>
        <p:spPr/>
        <p:txBody>
          <a:bodyPr>
            <a:normAutofit fontScale="92500" lnSpcReduction="20000"/>
          </a:bodyPr>
          <a:lstStyle/>
          <a:p>
            <a:pPr algn="just">
              <a:buNone/>
            </a:pPr>
            <a:r>
              <a:rPr lang="en-GB" dirty="0"/>
              <a:t>	</a:t>
            </a:r>
            <a:r>
              <a:rPr lang="en-GB" sz="3000" dirty="0"/>
              <a:t>...programmatic expansions that simply build on a dysfunctional structure are unlikely to produce significant gains for quality, much less for the equitable distribution of services or for their sustainability (</a:t>
            </a:r>
            <a:r>
              <a:rPr lang="en-GB" sz="3000" i="1" dirty="0"/>
              <a:t>Kagan et al, 2016: 165</a:t>
            </a:r>
            <a:r>
              <a:rPr lang="en-GB" sz="3000" dirty="0"/>
              <a:t>)</a:t>
            </a:r>
          </a:p>
          <a:p>
            <a:pPr algn="just">
              <a:buNone/>
            </a:pPr>
            <a:endParaRPr lang="en-GB" sz="3000" dirty="0"/>
          </a:p>
          <a:p>
            <a:pPr algn="just"/>
            <a:r>
              <a:rPr lang="en-GB" sz="3000" dirty="0"/>
              <a:t>Quantity and quality</a:t>
            </a:r>
          </a:p>
          <a:p>
            <a:pPr algn="just"/>
            <a:r>
              <a:rPr lang="en-GB" sz="3000" dirty="0"/>
              <a:t>Pedagogical frameworks and standards</a:t>
            </a:r>
          </a:p>
          <a:p>
            <a:pPr algn="just"/>
            <a:r>
              <a:rPr lang="en-GB" sz="3000" dirty="0"/>
              <a:t>Meaningful professional preparation and development</a:t>
            </a:r>
          </a:p>
          <a:p>
            <a:pPr algn="just">
              <a:buNone/>
            </a:pPr>
            <a:r>
              <a:rPr lang="en-GB" sz="3000" dirty="0"/>
              <a:t>					           (</a:t>
            </a:r>
            <a:r>
              <a:rPr lang="en-GB" sz="3000" i="1" dirty="0"/>
              <a:t>Kagan et al, 2016: 176</a:t>
            </a:r>
            <a:r>
              <a:rPr lang="en-GB" sz="3000" dirty="0"/>
              <a:t>)</a:t>
            </a:r>
          </a:p>
          <a:p>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Systems theory and sustainability</a:t>
            </a:r>
          </a:p>
        </p:txBody>
      </p:sp>
      <p:sp>
        <p:nvSpPr>
          <p:cNvPr id="3" name="Content Placeholder 2"/>
          <p:cNvSpPr>
            <a:spLocks noGrp="1"/>
          </p:cNvSpPr>
          <p:nvPr>
            <p:ph idx="1"/>
          </p:nvPr>
        </p:nvSpPr>
        <p:spPr>
          <a:xfrm>
            <a:off x="457200" y="1142984"/>
            <a:ext cx="8229600" cy="5572164"/>
          </a:xfrm>
        </p:spPr>
        <p:txBody>
          <a:bodyPr>
            <a:normAutofit lnSpcReduction="10000"/>
          </a:bodyPr>
          <a:lstStyle/>
          <a:p>
            <a:pPr algn="just">
              <a:buNone/>
            </a:pPr>
            <a:r>
              <a:rPr lang="en-GB" dirty="0"/>
              <a:t>	...</a:t>
            </a:r>
            <a:r>
              <a:rPr lang="en-GB" sz="2800" dirty="0"/>
              <a:t>if scholars continue to produce the same kinds of research on the same topics, there is likely to be little improvement in the way ECE is conceptualized and delivered. There is a need for new thinking about how quality is produced, how services can be more equitably distributed, and how societies can prevent the ‘here-today, gone-tomorrow’ approach to ECE policies (Kagan et al, 2016: 165).</a:t>
            </a:r>
          </a:p>
          <a:p>
            <a:pPr algn="just">
              <a:buNone/>
            </a:pPr>
            <a:endParaRPr lang="en-GB" sz="2800" dirty="0"/>
          </a:p>
          <a:p>
            <a:pPr algn="just"/>
            <a:r>
              <a:rPr lang="en-GB" sz="2800" dirty="0"/>
              <a:t>Financing and sustainability</a:t>
            </a:r>
          </a:p>
          <a:p>
            <a:pPr algn="just"/>
            <a:r>
              <a:rPr lang="en-GB" sz="2800" dirty="0"/>
              <a:t>Data/accountability systems and sustainability</a:t>
            </a:r>
          </a:p>
          <a:p>
            <a:pPr algn="just"/>
            <a:r>
              <a:rPr lang="en-GB" sz="2800" dirty="0"/>
              <a:t>Political/public support and sustainability</a:t>
            </a:r>
          </a:p>
          <a:p>
            <a:pPr algn="just">
              <a:buNone/>
            </a:pPr>
            <a:r>
              <a:rPr lang="en-GB" sz="2800" dirty="0"/>
              <a:t>						(</a:t>
            </a:r>
            <a:r>
              <a:rPr lang="en-GB" sz="2800" i="1" dirty="0"/>
              <a:t>Kagan et al, 2016: 178</a:t>
            </a:r>
            <a:r>
              <a:rPr lang="en-GB" sz="280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UK early childhood system challenges</a:t>
            </a:r>
          </a:p>
        </p:txBody>
      </p:sp>
      <p:sp>
        <p:nvSpPr>
          <p:cNvPr id="3" name="Content Placeholder 2"/>
          <p:cNvSpPr>
            <a:spLocks noGrp="1"/>
          </p:cNvSpPr>
          <p:nvPr>
            <p:ph idx="1"/>
          </p:nvPr>
        </p:nvSpPr>
        <p:spPr/>
        <p:txBody>
          <a:bodyPr>
            <a:normAutofit lnSpcReduction="10000"/>
          </a:bodyPr>
          <a:lstStyle/>
          <a:p>
            <a:pPr algn="just"/>
            <a:r>
              <a:rPr lang="en-GB" sz="2800" dirty="0"/>
              <a:t>Systemic differences between the 4 jurisdictions making up the UK</a:t>
            </a:r>
          </a:p>
          <a:p>
            <a:pPr algn="just"/>
            <a:r>
              <a:rPr lang="en-GB" sz="2800" dirty="0"/>
              <a:t>Split governance responsibilities between a range of Central Government agencies</a:t>
            </a:r>
          </a:p>
          <a:p>
            <a:pPr algn="just"/>
            <a:r>
              <a:rPr lang="en-GB" sz="2800" dirty="0"/>
              <a:t>Splits between childcare and early education policies</a:t>
            </a:r>
          </a:p>
          <a:p>
            <a:pPr algn="just"/>
            <a:r>
              <a:rPr lang="en-GB" sz="2800" dirty="0"/>
              <a:t>Splits within the early childhood workforce in terms of qualifications, CPD and employment terms and conditions</a:t>
            </a:r>
          </a:p>
          <a:p>
            <a:pPr algn="just"/>
            <a:r>
              <a:rPr lang="en-GB" sz="2800" dirty="0"/>
              <a:t>A complex mixed market economy of early childhood education and care (Lloyd, 2019)</a:t>
            </a:r>
          </a:p>
          <a:p>
            <a:pPr>
              <a:buNone/>
            </a:pPr>
            <a:endParaRPr lang="en-GB" sz="2800" dirty="0"/>
          </a:p>
          <a:p>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F15FD4-9AEF-4939-B170-484A877FCEF9}"/>
              </a:ext>
            </a:extLst>
          </p:cNvPr>
          <p:cNvSpPr>
            <a:spLocks noGrp="1"/>
          </p:cNvSpPr>
          <p:nvPr>
            <p:ph type="title"/>
          </p:nvPr>
        </p:nvSpPr>
        <p:spPr/>
        <p:txBody>
          <a:bodyPr>
            <a:normAutofit/>
          </a:bodyPr>
          <a:lstStyle/>
          <a:p>
            <a:r>
              <a:rPr lang="en-GB" dirty="0"/>
              <a:t>Childcare markets</a:t>
            </a:r>
          </a:p>
        </p:txBody>
      </p:sp>
      <p:sp>
        <p:nvSpPr>
          <p:cNvPr id="5" name="Text Placeholder 4">
            <a:extLst>
              <a:ext uri="{FF2B5EF4-FFF2-40B4-BE49-F238E27FC236}">
                <a16:creationId xmlns:a16="http://schemas.microsoft.com/office/drawing/2014/main" id="{8D995C50-9A58-471B-A25E-09AACA9F031A}"/>
              </a:ext>
            </a:extLst>
          </p:cNvPr>
          <p:cNvSpPr>
            <a:spLocks noGrp="1"/>
          </p:cNvSpPr>
          <p:nvPr>
            <p:ph type="body" idx="1"/>
          </p:nvPr>
        </p:nvSpPr>
        <p:spPr/>
        <p:txBody>
          <a:bodyPr/>
          <a:lstStyle/>
          <a:p>
            <a:r>
              <a:rPr lang="en-GB" dirty="0"/>
              <a:t>Part 2</a:t>
            </a:r>
          </a:p>
        </p:txBody>
      </p:sp>
    </p:spTree>
    <p:extLst>
      <p:ext uri="{BB962C8B-B14F-4D97-AF65-F5344CB8AC3E}">
        <p14:creationId xmlns:p14="http://schemas.microsoft.com/office/powerpoint/2010/main" val="2382750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B050"/>
                </a:solidFill>
              </a:rPr>
              <a:t>Discussion Point</a:t>
            </a:r>
          </a:p>
        </p:txBody>
      </p:sp>
      <p:sp>
        <p:nvSpPr>
          <p:cNvPr id="3" name="Content Placeholder 2"/>
          <p:cNvSpPr>
            <a:spLocks noGrp="1"/>
          </p:cNvSpPr>
          <p:nvPr>
            <p:ph idx="1"/>
          </p:nvPr>
        </p:nvSpPr>
        <p:spPr>
          <a:xfrm>
            <a:off x="457200" y="1268760"/>
            <a:ext cx="8229600" cy="5589240"/>
          </a:xfrm>
        </p:spPr>
        <p:txBody>
          <a:bodyPr>
            <a:normAutofit/>
          </a:bodyPr>
          <a:lstStyle/>
          <a:p>
            <a:pPr marL="0" lvl="0" indent="0" algn="just">
              <a:buNone/>
            </a:pPr>
            <a:r>
              <a:rPr lang="en-US" sz="2800" dirty="0">
                <a:solidFill>
                  <a:srgbClr val="00B050"/>
                </a:solidFill>
              </a:rPr>
              <a:t>What is a childcare market?</a:t>
            </a:r>
          </a:p>
          <a:p>
            <a:pPr marL="0" lvl="0" indent="0" algn="just">
              <a:buNone/>
            </a:pPr>
            <a:r>
              <a:rPr lang="en-US" sz="2800" dirty="0">
                <a:solidFill>
                  <a:srgbClr val="00B050"/>
                </a:solidFill>
              </a:rPr>
              <a:t>How does it operate?</a:t>
            </a:r>
          </a:p>
          <a:p>
            <a:pPr marL="0" lvl="0" indent="0" algn="just">
              <a:buNone/>
            </a:pPr>
            <a:r>
              <a:rPr lang="en-US" sz="2800" dirty="0">
                <a:solidFill>
                  <a:srgbClr val="00B050"/>
                </a:solidFill>
              </a:rPr>
              <a:t>What are your perspectives on the childcare market?</a:t>
            </a:r>
          </a:p>
          <a:p>
            <a:pPr marL="0" lvl="0" indent="0" algn="just">
              <a:buNone/>
            </a:pPr>
            <a:r>
              <a:rPr lang="en-US" sz="2800" dirty="0"/>
              <a:t>	</a:t>
            </a:r>
          </a:p>
          <a:p>
            <a:pPr marL="514350" lvl="0" indent="-514350" algn="just">
              <a:buNone/>
            </a:pPr>
            <a:r>
              <a:rPr lang="en-US" sz="2800" dirty="0"/>
              <a:t>			</a:t>
            </a:r>
            <a:r>
              <a:rPr lang="en-US" sz="2800" i="1" dirty="0"/>
              <a:t>           </a:t>
            </a:r>
          </a:p>
        </p:txBody>
      </p:sp>
    </p:spTree>
    <p:extLst>
      <p:ext uri="{BB962C8B-B14F-4D97-AF65-F5344CB8AC3E}">
        <p14:creationId xmlns:p14="http://schemas.microsoft.com/office/powerpoint/2010/main" val="2299263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What is a childcare market? </a:t>
            </a:r>
            <a:endParaRPr lang="en-US" sz="4000" b="1" dirty="0"/>
          </a:p>
        </p:txBody>
      </p:sp>
      <p:sp>
        <p:nvSpPr>
          <p:cNvPr id="3" name="Content Placeholder 2"/>
          <p:cNvSpPr>
            <a:spLocks noGrp="1"/>
          </p:cNvSpPr>
          <p:nvPr>
            <p:ph idx="1"/>
          </p:nvPr>
        </p:nvSpPr>
        <p:spPr>
          <a:xfrm>
            <a:off x="500034" y="1340768"/>
            <a:ext cx="8229600" cy="4685369"/>
          </a:xfrm>
        </p:spPr>
        <p:txBody>
          <a:bodyPr>
            <a:noAutofit/>
          </a:bodyPr>
          <a:lstStyle/>
          <a:p>
            <a:pPr algn="just"/>
            <a:r>
              <a:rPr lang="en-GB" sz="2800"/>
              <a:t>Many </a:t>
            </a:r>
            <a:r>
              <a:rPr lang="en-GB" sz="2800" dirty="0"/>
              <a:t>early childhood service systems include both private (for-profit and not-for-profit) and state funded provision</a:t>
            </a:r>
          </a:p>
          <a:p>
            <a:pPr algn="just"/>
            <a:r>
              <a:rPr lang="en-GB" sz="2800" dirty="0"/>
              <a:t>This is called a mixed economy of childcare or childcare market</a:t>
            </a:r>
          </a:p>
          <a:p>
            <a:pPr algn="just"/>
            <a:r>
              <a:rPr lang="en-GB" sz="2800" dirty="0"/>
              <a:t>Parents may receive state support to buy in this market, through tax credits or vouchers, i.e. via  demand-side subsidies</a:t>
            </a:r>
          </a:p>
          <a:p>
            <a:pPr algn="just"/>
            <a:r>
              <a:rPr lang="en-GB" sz="2800" dirty="0"/>
              <a:t>Early education may be part of this market or not</a:t>
            </a:r>
          </a:p>
          <a:p>
            <a:pPr algn="just"/>
            <a:r>
              <a:rPr lang="en-GB" sz="2800" dirty="0"/>
              <a:t>Childcare markets predominate in English speaking countries				                 </a:t>
            </a:r>
            <a:r>
              <a:rPr lang="en-GB" sz="2800" i="1" dirty="0"/>
              <a:t>(Lloyd, 2012a)</a:t>
            </a:r>
            <a:endParaRPr lang="en-US" sz="2800"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a:t>Why have a childcare market?</a:t>
            </a:r>
            <a:endParaRPr lang="en-US" sz="4000" b="1" dirty="0"/>
          </a:p>
        </p:txBody>
      </p:sp>
      <p:sp>
        <p:nvSpPr>
          <p:cNvPr id="3" name="Content Placeholder 2"/>
          <p:cNvSpPr>
            <a:spLocks noGrp="1"/>
          </p:cNvSpPr>
          <p:nvPr>
            <p:ph idx="1"/>
          </p:nvPr>
        </p:nvSpPr>
        <p:spPr/>
        <p:txBody>
          <a:bodyPr>
            <a:normAutofit lnSpcReduction="10000"/>
          </a:bodyPr>
          <a:lstStyle/>
          <a:p>
            <a:pPr algn="just"/>
            <a:r>
              <a:rPr lang="en-GB" sz="2800" dirty="0"/>
              <a:t>Governments promote childcare markets in the belief that they encourage business efficiency while extending consumer choice  </a:t>
            </a:r>
            <a:r>
              <a:rPr lang="en-GB" dirty="0"/>
              <a:t>	 				                             </a:t>
            </a:r>
            <a:r>
              <a:rPr lang="en-GB" sz="2800" i="1" dirty="0"/>
              <a:t>(Plantenga and Remery, 2009)</a:t>
            </a:r>
          </a:p>
          <a:p>
            <a:pPr algn="just"/>
            <a:r>
              <a:rPr lang="en-GB" sz="2800" dirty="0"/>
              <a:t>In the present global economic climate childcare markets are a rapidly growing phenomenon</a:t>
            </a:r>
          </a:p>
          <a:p>
            <a:pPr algn="just">
              <a:buNone/>
            </a:pPr>
            <a:r>
              <a:rPr lang="en-GB" sz="2800" dirty="0"/>
              <a:t>					     </a:t>
            </a:r>
            <a:r>
              <a:rPr lang="en-GB" sz="2800" i="1" dirty="0"/>
              <a:t>              	       (Lloyd, 2019)</a:t>
            </a:r>
          </a:p>
          <a:p>
            <a:pPr algn="just"/>
            <a:r>
              <a:rPr lang="en-GB" sz="2800" dirty="0"/>
              <a:t>Some markets are ‘raw’ markets, with minimal  or no government intervention, mostly in poor countries               	</a:t>
            </a:r>
            <a:r>
              <a:rPr lang="en-GB" sz="2800" i="1" dirty="0"/>
              <a:t>                                                    (Penn, 2012: 173) </a:t>
            </a:r>
            <a:endParaRPr lang="en-US" sz="2800"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Childcare markets as atypical markets</a:t>
            </a:r>
          </a:p>
        </p:txBody>
      </p:sp>
      <p:sp>
        <p:nvSpPr>
          <p:cNvPr id="3" name="Content Placeholder 2"/>
          <p:cNvSpPr>
            <a:spLocks noGrp="1"/>
          </p:cNvSpPr>
          <p:nvPr>
            <p:ph idx="1"/>
          </p:nvPr>
        </p:nvSpPr>
        <p:spPr/>
        <p:txBody>
          <a:bodyPr>
            <a:normAutofit lnSpcReduction="10000"/>
          </a:bodyPr>
          <a:lstStyle/>
          <a:p>
            <a:pPr algn="just">
              <a:buNone/>
            </a:pPr>
            <a:r>
              <a:rPr lang="en-GB" sz="2400" i="1" dirty="0"/>
              <a:t>	</a:t>
            </a:r>
            <a:r>
              <a:rPr lang="en-GB" sz="2800" dirty="0"/>
              <a:t>Childcare is not like other goods and services. Its inherent nature creates unusual challenges for efficient delivery by the market, while its usage can have social as well as private consequences. Government involvement in childcare may therefore be justified to improve the efficiency of delivery or achieve social objectives, but its effectiveness will depend on whether policy measures can better address the challenges of childcare provision than the market.</a:t>
            </a:r>
          </a:p>
          <a:p>
            <a:pPr>
              <a:buNone/>
            </a:pPr>
            <a:r>
              <a:rPr lang="en-GB" sz="2400" i="1" dirty="0"/>
              <a:t>						          </a:t>
            </a:r>
            <a:r>
              <a:rPr lang="en-GB" sz="2800" i="1" dirty="0"/>
              <a:t>(Paull, 2014, p. 14)</a:t>
            </a:r>
            <a:endParaRPr lang="en-GB"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Childcare market risks</a:t>
            </a:r>
            <a:endParaRPr lang="en-US" b="1" dirty="0"/>
          </a:p>
        </p:txBody>
      </p:sp>
      <p:sp>
        <p:nvSpPr>
          <p:cNvPr id="3" name="Content Placeholder 2"/>
          <p:cNvSpPr>
            <a:spLocks noGrp="1"/>
          </p:cNvSpPr>
          <p:nvPr>
            <p:ph idx="1"/>
          </p:nvPr>
        </p:nvSpPr>
        <p:spPr>
          <a:xfrm>
            <a:off x="457200" y="1268760"/>
            <a:ext cx="8229600" cy="4857403"/>
          </a:xfrm>
        </p:spPr>
        <p:txBody>
          <a:bodyPr>
            <a:noAutofit/>
          </a:bodyPr>
          <a:lstStyle/>
          <a:p>
            <a:pPr algn="just"/>
            <a:r>
              <a:rPr lang="en-GB" sz="2800" dirty="0"/>
              <a:t>Marketisation and privatisation, including corporatisation, risk deepening, consolidating or widening inequalities of access to ECEC </a:t>
            </a:r>
          </a:p>
          <a:p>
            <a:pPr algn="just">
              <a:buNone/>
            </a:pPr>
            <a:r>
              <a:rPr lang="en-GB" sz="2800" dirty="0"/>
              <a:t>			          (</a:t>
            </a:r>
            <a:r>
              <a:rPr lang="en-GB" sz="2800" i="1" dirty="0"/>
              <a:t>Lloyd, 2012a; Lloyd and Penn, 2014)</a:t>
            </a:r>
          </a:p>
          <a:p>
            <a:pPr algn="just"/>
            <a:r>
              <a:rPr lang="en-GB" sz="2800" dirty="0"/>
              <a:t>Developments in English and Dutch childcare markets illustrate a failure to create incentives to offer consumers more choice and competitive pricing 			</a:t>
            </a:r>
            <a:r>
              <a:rPr lang="en-GB" sz="2800" i="1" dirty="0"/>
              <a:t>                        (Lloyd and Penn, 2014)</a:t>
            </a:r>
          </a:p>
          <a:p>
            <a:pPr algn="just"/>
            <a:r>
              <a:rPr lang="en-GB" sz="2800" dirty="0"/>
              <a:t>Marketisation and privatisation may drive up costs and promote qualitative differences between provider types  </a:t>
            </a:r>
          </a:p>
          <a:p>
            <a:pPr algn="just">
              <a:buNone/>
            </a:pPr>
            <a:r>
              <a:rPr lang="en-GB" sz="2800" dirty="0"/>
              <a:t>					             </a:t>
            </a:r>
            <a:r>
              <a:rPr lang="en-GB" sz="2800" i="1" dirty="0"/>
              <a:t>(Penn and Lloyd, 2013)</a:t>
            </a:r>
          </a:p>
          <a:p>
            <a:pPr algn="just"/>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10101-819D-4243-A4CD-931BDF5486DC}"/>
              </a:ext>
            </a:extLst>
          </p:cNvPr>
          <p:cNvSpPr>
            <a:spLocks noGrp="1"/>
          </p:cNvSpPr>
          <p:nvPr>
            <p:ph type="title"/>
          </p:nvPr>
        </p:nvSpPr>
        <p:spPr/>
        <p:txBody>
          <a:bodyPr>
            <a:normAutofit/>
          </a:bodyPr>
          <a:lstStyle/>
          <a:p>
            <a:r>
              <a:rPr lang="en-GB" sz="4000" b="1" dirty="0"/>
              <a:t>Mitigating childcare market risks</a:t>
            </a:r>
          </a:p>
        </p:txBody>
      </p:sp>
      <p:sp>
        <p:nvSpPr>
          <p:cNvPr id="3" name="Content Placeholder 2">
            <a:extLst>
              <a:ext uri="{FF2B5EF4-FFF2-40B4-BE49-F238E27FC236}">
                <a16:creationId xmlns:a16="http://schemas.microsoft.com/office/drawing/2014/main" id="{5C0FF514-B99D-41C4-B588-6484E16ED656}"/>
              </a:ext>
            </a:extLst>
          </p:cNvPr>
          <p:cNvSpPr>
            <a:spLocks noGrp="1"/>
          </p:cNvSpPr>
          <p:nvPr>
            <p:ph idx="1"/>
          </p:nvPr>
        </p:nvSpPr>
        <p:spPr>
          <a:xfrm>
            <a:off x="457200" y="1600200"/>
            <a:ext cx="8229600" cy="4853136"/>
          </a:xfrm>
        </p:spPr>
        <p:txBody>
          <a:bodyPr>
            <a:normAutofit lnSpcReduction="10000"/>
          </a:bodyPr>
          <a:lstStyle/>
          <a:p>
            <a:pPr marL="514350" indent="-514350" algn="just">
              <a:buFont typeface="+mj-lt"/>
              <a:buAutoNum type="arabicPeriod"/>
            </a:pPr>
            <a:r>
              <a:rPr lang="en-GB" sz="2800" dirty="0"/>
              <a:t>Policy interventions by governments, e.g. parental fee capping; stringent quality regulation; improved workforce conditions</a:t>
            </a:r>
          </a:p>
          <a:p>
            <a:pPr marL="514350" indent="-514350" algn="just">
              <a:buFont typeface="+mj-lt"/>
              <a:buAutoNum type="arabicPeriod"/>
            </a:pPr>
            <a:r>
              <a:rPr lang="en-GB" sz="2800" dirty="0"/>
              <a:t>An enhanced role for childcare businesses with governance structures reflecting clearly articulated values and principles, like social enterprises or co-operatives</a:t>
            </a:r>
          </a:p>
          <a:p>
            <a:pPr marL="514350" indent="-514350" algn="just">
              <a:buFont typeface="+mj-lt"/>
              <a:buAutoNum type="arabicPeriod"/>
            </a:pPr>
            <a:r>
              <a:rPr lang="en-GB" sz="2800" dirty="0"/>
              <a:t>National debates with wide range of stakeholders to agree values and principles underpinning the systems </a:t>
            </a:r>
          </a:p>
          <a:p>
            <a:pPr marL="0" indent="0" algn="just">
              <a:buNone/>
            </a:pPr>
            <a:r>
              <a:rPr lang="en-GB" sz="2800" dirty="0"/>
              <a:t>			(</a:t>
            </a:r>
            <a:r>
              <a:rPr lang="en-GB" sz="2800" i="1" dirty="0"/>
              <a:t>Lloyd, 2019; Penn and Lloyd, 2014</a:t>
            </a:r>
            <a:r>
              <a:rPr lang="en-GB" sz="2800" dirty="0"/>
              <a:t>)</a:t>
            </a:r>
          </a:p>
        </p:txBody>
      </p:sp>
    </p:spTree>
    <p:extLst>
      <p:ext uri="{BB962C8B-B14F-4D97-AF65-F5344CB8AC3E}">
        <p14:creationId xmlns:p14="http://schemas.microsoft.com/office/powerpoint/2010/main" val="4039306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Market models and equity: a challenge to research</a:t>
            </a:r>
          </a:p>
        </p:txBody>
      </p:sp>
      <p:sp>
        <p:nvSpPr>
          <p:cNvPr id="3" name="Content Placeholder 2"/>
          <p:cNvSpPr>
            <a:spLocks noGrp="1"/>
          </p:cNvSpPr>
          <p:nvPr>
            <p:ph idx="1"/>
          </p:nvPr>
        </p:nvSpPr>
        <p:spPr/>
        <p:txBody>
          <a:bodyPr>
            <a:normAutofit/>
          </a:bodyPr>
          <a:lstStyle/>
          <a:p>
            <a:pPr algn="just">
              <a:buNone/>
            </a:pPr>
            <a:r>
              <a:rPr lang="en-GB" dirty="0"/>
              <a:t>	</a:t>
            </a:r>
            <a:r>
              <a:rPr lang="en-GB" sz="2800" dirty="0"/>
              <a:t>The way in which state support is allocated between parents and ECEC providers may lead to differences in impact on different population groups, with disadvantaged children at risk of losing out. But very few studies place their findings within their wider policy context, for instance examining the delivery mechanisms’ impact on service quality and hence impact. </a:t>
            </a:r>
          </a:p>
          <a:p>
            <a:pPr algn="just">
              <a:buNone/>
            </a:pPr>
            <a:r>
              <a:rPr lang="en-GB" sz="2800" dirty="0"/>
              <a:t>					   (</a:t>
            </a:r>
            <a:r>
              <a:rPr lang="en-GB" sz="2800" i="1" dirty="0"/>
              <a:t>Lloyd and Potter, 2014: 80)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srgbClr val="00B050"/>
                </a:solidFill>
              </a:rPr>
              <a:t>Discussion point – consider the English perspective</a:t>
            </a:r>
          </a:p>
        </p:txBody>
      </p:sp>
      <p:sp>
        <p:nvSpPr>
          <p:cNvPr id="3" name="Content Placeholder 2"/>
          <p:cNvSpPr>
            <a:spLocks noGrp="1"/>
          </p:cNvSpPr>
          <p:nvPr>
            <p:ph idx="1"/>
          </p:nvPr>
        </p:nvSpPr>
        <p:spPr>
          <a:xfrm>
            <a:off x="457200" y="1268760"/>
            <a:ext cx="8229600" cy="5589240"/>
          </a:xfrm>
        </p:spPr>
        <p:txBody>
          <a:bodyPr>
            <a:normAutofit/>
          </a:bodyPr>
          <a:lstStyle/>
          <a:p>
            <a:pPr marL="514350" lvl="0" indent="-514350" algn="just">
              <a:buFont typeface="+mj-lt"/>
              <a:buAutoNum type="arabicPeriod"/>
            </a:pPr>
            <a:r>
              <a:rPr lang="en-US" sz="2800" dirty="0"/>
              <a:t>To what extent can childcare markets promote equity in early years education and childcare?</a:t>
            </a:r>
          </a:p>
          <a:p>
            <a:pPr marL="514350" lvl="0" indent="-514350" algn="just">
              <a:buFont typeface="+mj-lt"/>
              <a:buAutoNum type="arabicPeriod"/>
            </a:pPr>
            <a:r>
              <a:rPr lang="en-US" sz="2800" dirty="0"/>
              <a:t>Are primary guiding principles of competition and individual choice appropriate values in this area of provision? </a:t>
            </a:r>
          </a:p>
          <a:p>
            <a:pPr marL="514350" lvl="0" indent="-514350" algn="just">
              <a:buFont typeface="+mj-lt"/>
              <a:buAutoNum type="arabicPeriod"/>
            </a:pPr>
            <a:r>
              <a:rPr lang="en-US" sz="2800" dirty="0"/>
              <a:t>What might be seen as feasible alternatives to childcare markets? To what extent are such alternatives compatible with wider government policy objectives in England and the UK as a whole? 	</a:t>
            </a:r>
          </a:p>
          <a:p>
            <a:pPr marL="514350" lvl="0" indent="-514350" algn="just">
              <a:buNone/>
            </a:pPr>
            <a:r>
              <a:rPr lang="en-US" sz="2800" dirty="0"/>
              <a:t>			</a:t>
            </a:r>
            <a:r>
              <a:rPr lang="en-US" sz="2800" i="1" dirty="0"/>
              <a:t>           (</a:t>
            </a:r>
            <a:r>
              <a:rPr lang="en-GB" sz="2800" i="1" dirty="0"/>
              <a:t>Lloyd, 2019; Lloyd and Penn, 2012)</a:t>
            </a:r>
            <a:endParaRPr lang="en-US" sz="2800" i="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References</a:t>
            </a:r>
          </a:p>
        </p:txBody>
      </p:sp>
      <p:sp>
        <p:nvSpPr>
          <p:cNvPr id="3" name="Content Placeholder 2"/>
          <p:cNvSpPr>
            <a:spLocks noGrp="1"/>
          </p:cNvSpPr>
          <p:nvPr>
            <p:ph idx="1"/>
          </p:nvPr>
        </p:nvSpPr>
        <p:spPr>
          <a:xfrm>
            <a:off x="457200" y="1214422"/>
            <a:ext cx="8229600" cy="5454938"/>
          </a:xfrm>
        </p:spPr>
        <p:txBody>
          <a:bodyPr>
            <a:normAutofit fontScale="92500"/>
          </a:bodyPr>
          <a:lstStyle/>
          <a:p>
            <a:pPr>
              <a:buNone/>
            </a:pPr>
            <a:r>
              <a:rPr lang="en-GB" sz="2400" dirty="0"/>
              <a:t>Bronfenbrenner, U. (1979) </a:t>
            </a:r>
            <a:r>
              <a:rPr lang="en-GB" sz="2400" i="1" dirty="0"/>
              <a:t>The ecology of human development: experiments by nature and design</a:t>
            </a:r>
            <a:r>
              <a:rPr lang="en-GB" sz="2400" dirty="0"/>
              <a:t>. Cambridge, MA: Harvard University Press</a:t>
            </a:r>
          </a:p>
          <a:p>
            <a:pPr>
              <a:buNone/>
            </a:pPr>
            <a:r>
              <a:rPr lang="en-GB" sz="2400" dirty="0"/>
              <a:t>Kagan, S. L. (2015) ‘Conceptualizing ECE governance: Not the elephant in the room.’ In S. L. Kagan and R. E. Gomez (eds), </a:t>
            </a:r>
            <a:r>
              <a:rPr lang="en-GB" sz="2400" i="1" dirty="0"/>
              <a:t>Early childhood governance: Choices and consequences </a:t>
            </a:r>
            <a:r>
              <a:rPr lang="en-GB" sz="2400" dirty="0"/>
              <a:t>(pp. 9–29). New York: Teachers College Press</a:t>
            </a:r>
          </a:p>
          <a:p>
            <a:pPr>
              <a:buNone/>
            </a:pPr>
            <a:r>
              <a:rPr lang="en-GB" sz="2400" dirty="0"/>
              <a:t>Kagan, S.L., Araujo, M.C., Jaimovich, A. and Aguayo, Y.C. (2016) 'Understanding systems theory and thinking: early childhood education in Latin America and the Caribbean', in A. Farrell, S.L. Kagan and E. K.M. Tisdall (Eds.) </a:t>
            </a:r>
            <a:r>
              <a:rPr lang="en-GB" sz="2400" i="1" dirty="0"/>
              <a:t>The SAGE Handbook of Early Childhood Research</a:t>
            </a:r>
            <a:r>
              <a:rPr lang="en-GB" sz="2400" dirty="0"/>
              <a:t>. Sage Publications Ltd (UK) Chapter 11</a:t>
            </a:r>
          </a:p>
          <a:p>
            <a:pPr>
              <a:buNone/>
            </a:pPr>
            <a:r>
              <a:rPr lang="en-GB" sz="2400" dirty="0"/>
              <a:t>Lloyd, E. (2012a) ‘</a:t>
            </a:r>
            <a:r>
              <a:rPr lang="en-US" sz="2400" dirty="0"/>
              <a:t>The marketisation of early years education and care in England’, in Miller, L. and Hevey, D. (eds.) </a:t>
            </a:r>
            <a:r>
              <a:rPr lang="en-US" sz="2400" i="1" dirty="0"/>
              <a:t>Policy issues in the early years</a:t>
            </a:r>
            <a:r>
              <a:rPr lang="en-US" sz="2400" dirty="0"/>
              <a:t>, London: SAGE,107-121</a:t>
            </a:r>
          </a:p>
          <a:p>
            <a:pPr>
              <a:buNone/>
            </a:pPr>
            <a:endParaRPr lang="en-GB" sz="2400" dirty="0"/>
          </a:p>
          <a:p>
            <a:pPr>
              <a:buNone/>
            </a:pP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References </a:t>
            </a:r>
          </a:p>
        </p:txBody>
      </p:sp>
      <p:sp>
        <p:nvSpPr>
          <p:cNvPr id="3" name="Content Placeholder 2"/>
          <p:cNvSpPr>
            <a:spLocks noGrp="1"/>
          </p:cNvSpPr>
          <p:nvPr>
            <p:ph idx="1"/>
          </p:nvPr>
        </p:nvSpPr>
        <p:spPr>
          <a:xfrm>
            <a:off x="457200" y="1071546"/>
            <a:ext cx="8229600" cy="5643602"/>
          </a:xfrm>
        </p:spPr>
        <p:txBody>
          <a:bodyPr>
            <a:normAutofit fontScale="92500" lnSpcReduction="10000"/>
          </a:bodyPr>
          <a:lstStyle/>
          <a:p>
            <a:pPr>
              <a:buNone/>
            </a:pPr>
            <a:r>
              <a:rPr lang="en-US" sz="2400" dirty="0"/>
              <a:t>Lloyd, E.(2019) ‘Reshaping and reimagining marketised early childhood education and care systems: challenges and possibilities’, </a:t>
            </a:r>
            <a:r>
              <a:rPr lang="en-US" sz="2400" i="1" dirty="0"/>
              <a:t>Zeitschrift für Pädagogik</a:t>
            </a:r>
            <a:r>
              <a:rPr lang="en-US" sz="2400" dirty="0"/>
              <a:t>, 65(3), 89-106</a:t>
            </a:r>
          </a:p>
          <a:p>
            <a:pPr>
              <a:buNone/>
            </a:pPr>
            <a:r>
              <a:rPr lang="en-GB" sz="2400" dirty="0"/>
              <a:t>Lloyd, E. and Penn, H. (eds.) (2012) </a:t>
            </a:r>
            <a:r>
              <a:rPr lang="en-US" sz="2400" i="1" dirty="0"/>
              <a:t>Childcare markets – Can they deliver an equitable service?</a:t>
            </a:r>
            <a:r>
              <a:rPr lang="en-US" sz="2400" dirty="0"/>
              <a:t> Bristol and Chicago: Policy Press</a:t>
            </a:r>
          </a:p>
          <a:p>
            <a:pPr>
              <a:buNone/>
            </a:pPr>
            <a:r>
              <a:rPr lang="en-GB" sz="2400" dirty="0"/>
              <a:t>Lloyd, E. and Penn, H. (2014) ‘Childcare markets in an age of austerity,’ </a:t>
            </a:r>
            <a:r>
              <a:rPr lang="en-GB" sz="2400" i="1" dirty="0"/>
              <a:t>European Early Childhood Education Research Journal</a:t>
            </a:r>
            <a:r>
              <a:rPr lang="en-GB" sz="2400" dirty="0"/>
              <a:t>, 22 (3), 386-396</a:t>
            </a:r>
          </a:p>
          <a:p>
            <a:pPr>
              <a:buNone/>
            </a:pPr>
            <a:r>
              <a:rPr lang="en-GB" sz="2400" dirty="0"/>
              <a:t>Lloyd, E. and Potter, S. (2014) </a:t>
            </a:r>
            <a:r>
              <a:rPr lang="en-GB" sz="2400" i="1" dirty="0"/>
              <a:t>Early education and childcare and poverty - Working paper prepared for the Joseph Rowntree Foundation. </a:t>
            </a:r>
            <a:r>
              <a:rPr lang="en-GB" sz="2400" dirty="0"/>
              <a:t>London: UEL </a:t>
            </a:r>
            <a:r>
              <a:rPr lang="en-GB" sz="2400" dirty="0">
                <a:hlinkClick r:id="rId2"/>
              </a:rPr>
              <a:t>http://roar.uel.ac.uk/3865/</a:t>
            </a:r>
            <a:endParaRPr lang="en-US" sz="2400" dirty="0"/>
          </a:p>
          <a:p>
            <a:pPr>
              <a:buNone/>
            </a:pPr>
            <a:r>
              <a:rPr lang="en-GB" sz="2400" dirty="0"/>
              <a:t>Moss, P. (2017) 'Power and resistance in early childhood education: From dominant discourse to democratic experimentalism', </a:t>
            </a:r>
            <a:r>
              <a:rPr lang="en-GB" sz="2400" i="1" dirty="0"/>
              <a:t>Journal of Pedagogy</a:t>
            </a:r>
            <a:r>
              <a:rPr lang="en-GB" sz="2400" dirty="0"/>
              <a:t> 8 (1), 11 - 32</a:t>
            </a:r>
          </a:p>
          <a:p>
            <a:pPr>
              <a:buNone/>
            </a:pPr>
            <a:r>
              <a:rPr lang="nl-NL" sz="2400" dirty="0"/>
              <a:t>Paull, G. (2014) ‘Can government intervention in childcare be justified?’ </a:t>
            </a:r>
            <a:r>
              <a:rPr lang="nl-NL" sz="2400" i="1" dirty="0"/>
              <a:t>Economic Affairs</a:t>
            </a:r>
            <a:r>
              <a:rPr lang="nl-NL" sz="2400" dirty="0"/>
              <a:t>, 34 (1), 14-34</a:t>
            </a:r>
          </a:p>
          <a:p>
            <a:pPr>
              <a:buNone/>
            </a:pPr>
            <a:endParaRPr lang="en-US" sz="2400" dirty="0"/>
          </a:p>
          <a:p>
            <a:pPr>
              <a:buNone/>
            </a:pPr>
            <a:endParaRPr lang="en-GB"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4C7A-5E4A-4691-93BF-4DD7BF10E520}"/>
              </a:ext>
            </a:extLst>
          </p:cNvPr>
          <p:cNvSpPr>
            <a:spLocks noGrp="1"/>
          </p:cNvSpPr>
          <p:nvPr>
            <p:ph type="title"/>
          </p:nvPr>
        </p:nvSpPr>
        <p:spPr>
          <a:xfrm>
            <a:off x="457200" y="274638"/>
            <a:ext cx="8229600" cy="850106"/>
          </a:xfrm>
        </p:spPr>
        <p:txBody>
          <a:bodyPr>
            <a:normAutofit/>
          </a:bodyPr>
          <a:lstStyle/>
          <a:p>
            <a:r>
              <a:rPr lang="en-GB" sz="4000" b="1" dirty="0"/>
              <a:t>References</a:t>
            </a:r>
          </a:p>
        </p:txBody>
      </p:sp>
      <p:sp>
        <p:nvSpPr>
          <p:cNvPr id="3" name="Content Placeholder 2">
            <a:extLst>
              <a:ext uri="{FF2B5EF4-FFF2-40B4-BE49-F238E27FC236}">
                <a16:creationId xmlns:a16="http://schemas.microsoft.com/office/drawing/2014/main" id="{762FDB9D-4FA4-40C2-A8DE-3CF9AC4295E0}"/>
              </a:ext>
            </a:extLst>
          </p:cNvPr>
          <p:cNvSpPr>
            <a:spLocks noGrp="1"/>
          </p:cNvSpPr>
          <p:nvPr>
            <p:ph idx="1"/>
          </p:nvPr>
        </p:nvSpPr>
        <p:spPr/>
        <p:txBody>
          <a:bodyPr>
            <a:normAutofit fontScale="92500"/>
          </a:bodyPr>
          <a:lstStyle/>
          <a:p>
            <a:pPr>
              <a:buNone/>
            </a:pPr>
            <a:r>
              <a:rPr lang="en-GB" sz="2400" dirty="0"/>
              <a:t>Penn. H. and Lloyd, E. (2013) </a:t>
            </a:r>
            <a:r>
              <a:rPr lang="en-GB" sz="2400" i="1" dirty="0">
                <a:hlinkClick r:id="rId2"/>
              </a:rPr>
              <a:t>The costs of childcare.</a:t>
            </a:r>
            <a:r>
              <a:rPr lang="en-GB" sz="2400" i="1" dirty="0"/>
              <a:t> A report for DFE</a:t>
            </a:r>
            <a:r>
              <a:rPr lang="en-GB" sz="2400" b="1" dirty="0"/>
              <a:t>.</a:t>
            </a:r>
            <a:r>
              <a:rPr lang="en-GB" sz="2400" dirty="0"/>
              <a:t> London: Childhood Wellbeing Research Centre. Available from: </a:t>
            </a:r>
            <a:r>
              <a:rPr lang="en-GB" sz="2400" dirty="0">
                <a:hlinkClick r:id="rId3"/>
              </a:rPr>
              <a:t>http://www.cwrc.ac.uk/projects/documents/CostsofchildcareJuly2013.pdf</a:t>
            </a:r>
            <a:endParaRPr lang="en-GB" sz="2400" dirty="0"/>
          </a:p>
          <a:p>
            <a:pPr>
              <a:buNone/>
            </a:pPr>
            <a:r>
              <a:rPr lang="en-GB" sz="2400" dirty="0"/>
              <a:t>Penn, H. and Lloyd, E. (2014) ‘How can government ensure that early childhood care and education is of high quality? A review of the international evidence,’ in Wolfe, T. (Ed) </a:t>
            </a:r>
            <a:r>
              <a:rPr lang="en-GB" sz="2400" i="1" dirty="0"/>
              <a:t>Childcare – Business or profession?</a:t>
            </a:r>
            <a:r>
              <a:rPr lang="en-GB" sz="2400" dirty="0"/>
              <a:t> Dublin: Start Strong. Available from:  </a:t>
            </a:r>
            <a:r>
              <a:rPr lang="en-GB" sz="2400" u="sng" dirty="0">
                <a:hlinkClick r:id="rId4"/>
              </a:rPr>
              <a:t>http://www.startstrong.ie/files/Childcare_Business_or_Profession_Full_Report_Web_Version.pdf</a:t>
            </a:r>
            <a:endParaRPr lang="en-GB" sz="2400" dirty="0"/>
          </a:p>
          <a:p>
            <a:pPr>
              <a:buNone/>
            </a:pPr>
            <a:r>
              <a:rPr lang="en-GB" sz="2400" dirty="0"/>
              <a:t>Plantenga, J. and Remery, C. (2009) </a:t>
            </a:r>
            <a:r>
              <a:rPr lang="en-GB" sz="2400" i="1" dirty="0"/>
              <a:t>The provision of childcare services</a:t>
            </a:r>
            <a:r>
              <a:rPr lang="en-GB" sz="2400" dirty="0"/>
              <a:t>. Brussels: European Commission</a:t>
            </a:r>
          </a:p>
          <a:p>
            <a:endParaRPr lang="en-GB" dirty="0"/>
          </a:p>
        </p:txBody>
      </p:sp>
    </p:spTree>
    <p:extLst>
      <p:ext uri="{BB962C8B-B14F-4D97-AF65-F5344CB8AC3E}">
        <p14:creationId xmlns:p14="http://schemas.microsoft.com/office/powerpoint/2010/main" val="1005440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1008</Words>
  <Application>Microsoft Office PowerPoint</Application>
  <PresentationFormat>On-screen Show (4:3)</PresentationFormat>
  <Paragraphs>128</Paragraphs>
  <Slides>27</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Early Childhood Education and Care policy: Systems analysis and marketisation  ED7414 – Week 8</vt:lpstr>
      <vt:lpstr>Learning outcomes for today</vt:lpstr>
      <vt:lpstr>Outline of presentation</vt:lpstr>
      <vt:lpstr>Systems Theory – introduction and applying the theory</vt:lpstr>
      <vt:lpstr>Discussion Point</vt:lpstr>
      <vt:lpstr>PowerPoint Presentation</vt:lpstr>
      <vt:lpstr>What is systems theory?</vt:lpstr>
      <vt:lpstr>Applying systems theory in early childhood research</vt:lpstr>
      <vt:lpstr>What is new institutional theory?</vt:lpstr>
      <vt:lpstr>Equity, quality and sustainability: macro level ECEC system outcomes</vt:lpstr>
      <vt:lpstr>PowerPoint Presentation</vt:lpstr>
      <vt:lpstr>Systems theory and equity</vt:lpstr>
      <vt:lpstr>Systems theory and quality</vt:lpstr>
      <vt:lpstr>Systems theory and sustainability</vt:lpstr>
      <vt:lpstr>UK early childhood system challenges</vt:lpstr>
      <vt:lpstr>Childcare markets</vt:lpstr>
      <vt:lpstr>Discussion Point</vt:lpstr>
      <vt:lpstr>What is a childcare market? </vt:lpstr>
      <vt:lpstr>Why have a childcare market?</vt:lpstr>
      <vt:lpstr>Childcare markets as atypical markets</vt:lpstr>
      <vt:lpstr>Childcare market risks</vt:lpstr>
      <vt:lpstr>Mitigating childcare market risks</vt:lpstr>
      <vt:lpstr>Market models and equity: a challenge to research</vt:lpstr>
      <vt:lpstr>Discussion point – consider the English perspective</vt:lpstr>
      <vt:lpstr>References</vt:lpstr>
      <vt:lpstr>References </vt:lpstr>
      <vt:lpstr>References</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Childhood Education and Care policy: Systems analysis and marketisation  MA ECS Module 7503</dc:title>
  <dc:creator>Eva</dc:creator>
  <cp:lastModifiedBy>Jennifer Robson</cp:lastModifiedBy>
  <cp:revision>79</cp:revision>
  <cp:lastPrinted>2019-11-14T16:49:01Z</cp:lastPrinted>
  <dcterms:created xsi:type="dcterms:W3CDTF">2018-02-12T19:37:29Z</dcterms:created>
  <dcterms:modified xsi:type="dcterms:W3CDTF">2019-11-14T17:09:08Z</dcterms:modified>
</cp:coreProperties>
</file>